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59" r:id="rId7"/>
    <p:sldId id="261" r:id="rId8"/>
    <p:sldId id="262" r:id="rId9"/>
    <p:sldId id="263" r:id="rId10"/>
    <p:sldId id="264" r:id="rId11"/>
    <p:sldId id="265" r:id="rId12"/>
    <p:sldId id="266"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2CDC5FC6-9DE7-415E-BEC5-D67D1B700460}" type="slidenum">
              <a:rPr lang="en-MY" smtClean="0"/>
            </a:fld>
            <a:endParaRPr lang="en-MY"/>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w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MY" altLang="en-US" dirty="0"/>
              <a:t>ERP and Usability</a:t>
            </a:r>
            <a:endParaRPr lang="en-MY" altLang="en-US" dirty="0"/>
          </a:p>
        </p:txBody>
      </p:sp>
      <p:sp>
        <p:nvSpPr>
          <p:cNvPr id="3" name="Subtitle 2"/>
          <p:cNvSpPr>
            <a:spLocks noGrp="1"/>
          </p:cNvSpPr>
          <p:nvPr>
            <p:ph type="subTitle" idx="1"/>
          </p:nvPr>
        </p:nvSpPr>
        <p:spPr/>
        <p:txBody>
          <a:bodyPr/>
          <a:lstStyle/>
          <a:p>
            <a:r>
              <a:rPr lang="en-MY" altLang="en-US"/>
              <a:t>Dr. Imran Mahmud</a:t>
            </a:r>
            <a:endParaRPr lang="en-MY"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smtClean="0">
                <a:latin typeface="Aharoni" panose="02010803020104030203" pitchFamily="2" charset="-79"/>
                <a:cs typeface="Aharoni" panose="02010803020104030203" pitchFamily="2" charset="-79"/>
              </a:rPr>
              <a:t>Usability</a:t>
            </a:r>
            <a:endParaRPr lang="en-MY" altLang="en-US" dirty="0" smtClean="0">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12"/>
          </p:nvPr>
        </p:nvSpPr>
        <p:spPr/>
        <p:txBody>
          <a:bodyPr/>
          <a:lstStyle/>
          <a:p>
            <a:fld id="{3473A125-70EC-48CA-A0DC-57109F5DD011}" type="slidenum">
              <a:rPr lang="en-US" smtClean="0"/>
            </a:fld>
            <a:endParaRPr lang="en-US"/>
          </a:p>
        </p:txBody>
      </p:sp>
      <p:sp>
        <p:nvSpPr>
          <p:cNvPr id="5" name="Rectangle 4"/>
          <p:cNvSpPr/>
          <p:nvPr/>
        </p:nvSpPr>
        <p:spPr>
          <a:xfrm>
            <a:off x="6387921" y="772732"/>
            <a:ext cx="5804079" cy="5151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a:p>
        </p:txBody>
      </p:sp>
      <p:sp>
        <p:nvSpPr>
          <p:cNvPr id="3" name="Content Placeholder 2"/>
          <p:cNvSpPr/>
          <p:nvPr>
            <p:ph idx="1"/>
          </p:nvPr>
        </p:nvSpPr>
        <p:spPr/>
        <p:txBody>
          <a:bodyPr/>
          <a:p>
            <a:r>
              <a:rPr lang="en-MY" i="1" dirty="0" smtClean="0">
                <a:sym typeface="+mn-ea"/>
              </a:rPr>
              <a:t>Usability</a:t>
            </a:r>
            <a:r>
              <a:rPr lang="en-MY" dirty="0" smtClean="0">
                <a:sym typeface="+mn-ea"/>
              </a:rPr>
              <a:t> is the ease of use and </a:t>
            </a:r>
            <a:r>
              <a:rPr lang="en-MY" dirty="0" err="1" smtClean="0">
                <a:sym typeface="+mn-ea"/>
              </a:rPr>
              <a:t>learnability</a:t>
            </a:r>
            <a:r>
              <a:rPr lang="en-MY" dirty="0" smtClean="0">
                <a:sym typeface="+mn-ea"/>
              </a:rPr>
              <a:t> of a human-made object such as a tool or device. In software engineering, </a:t>
            </a:r>
            <a:r>
              <a:rPr lang="en-MY" i="1" dirty="0" smtClean="0">
                <a:sym typeface="+mn-ea"/>
              </a:rPr>
              <a:t>usability</a:t>
            </a:r>
            <a:r>
              <a:rPr lang="en-MY" dirty="0" smtClean="0">
                <a:sym typeface="+mn-ea"/>
              </a:rPr>
              <a:t> is the degree to which a software can be used by specified consumers to achieve quantified objectives with effectiveness, efficiency, and satisfaction in a quantified context of use.</a:t>
            </a:r>
            <a:endParaRPr lang="en-MY" dirty="0"/>
          </a:p>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r>
              <a:rPr lang="en-US" dirty="0" smtClean="0"/>
              <a:t>System usability scale (SUS) </a:t>
            </a:r>
            <a:endParaRPr lang="en-US" dirty="0" smtClean="0"/>
          </a:p>
          <a:p>
            <a:r>
              <a:rPr lang="en-US" dirty="0" smtClean="0"/>
              <a:t>SUMI (Software Usability measurement inventory)</a:t>
            </a:r>
            <a:endParaRPr lang="en-US" dirty="0" smtClean="0"/>
          </a:p>
          <a:p>
            <a:r>
              <a:rPr lang="en-US" dirty="0" smtClean="0"/>
              <a:t>QUIS (Questionnaire for user interaction satisfaction)</a:t>
            </a:r>
            <a:endParaRPr lang="en-US" dirty="0" smtClean="0"/>
          </a:p>
          <a:p>
            <a:endParaRPr lang="en-MY"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 questionnaire</a:t>
            </a:r>
            <a:endParaRPr lang="en-MY" dirty="0"/>
          </a:p>
        </p:txBody>
      </p:sp>
      <p:sp>
        <p:nvSpPr>
          <p:cNvPr id="3" name="Content Placeholder 2"/>
          <p:cNvSpPr>
            <a:spLocks noGrp="1"/>
          </p:cNvSpPr>
          <p:nvPr>
            <p:ph idx="1"/>
          </p:nvPr>
        </p:nvSpPr>
        <p:spPr/>
        <p:txBody>
          <a:bodyPr>
            <a:normAutofit fontScale="90000" lnSpcReduction="20000"/>
          </a:bodyPr>
          <a:lstStyle/>
          <a:p>
            <a:r>
              <a:rPr lang="en-MY" dirty="0" smtClean="0"/>
              <a:t>I think that I would like to use this system frequently.</a:t>
            </a:r>
            <a:endParaRPr lang="en-MY" dirty="0" smtClean="0"/>
          </a:p>
          <a:p>
            <a:r>
              <a:rPr lang="en-MY" dirty="0" smtClean="0"/>
              <a:t>I found the system unnecessarily complex.</a:t>
            </a:r>
            <a:endParaRPr lang="en-MY" dirty="0" smtClean="0"/>
          </a:p>
          <a:p>
            <a:r>
              <a:rPr lang="en-MY" dirty="0" smtClean="0"/>
              <a:t>I thought the system was easy to use.</a:t>
            </a:r>
            <a:endParaRPr lang="en-MY" dirty="0" smtClean="0"/>
          </a:p>
          <a:p>
            <a:r>
              <a:rPr lang="en-MY" dirty="0" smtClean="0"/>
              <a:t>I think that I would need the support of a technical person to be able to use this system.</a:t>
            </a:r>
            <a:endParaRPr lang="en-MY" dirty="0" smtClean="0"/>
          </a:p>
          <a:p>
            <a:r>
              <a:rPr lang="en-MY" dirty="0" smtClean="0"/>
              <a:t>I found the various functions in this system were well integrated.</a:t>
            </a:r>
            <a:endParaRPr lang="en-MY" dirty="0" smtClean="0"/>
          </a:p>
          <a:p>
            <a:r>
              <a:rPr lang="en-MY" dirty="0" smtClean="0"/>
              <a:t>I thought there was too much inconsistency in this system.</a:t>
            </a:r>
            <a:endParaRPr lang="en-MY" dirty="0" smtClean="0"/>
          </a:p>
          <a:p>
            <a:r>
              <a:rPr lang="en-MY" dirty="0" smtClean="0"/>
              <a:t>I would imagine that most people would learn to use this system very quickly.</a:t>
            </a:r>
            <a:endParaRPr lang="en-MY" dirty="0" smtClean="0"/>
          </a:p>
          <a:p>
            <a:r>
              <a:rPr lang="en-MY" dirty="0" smtClean="0"/>
              <a:t>I found the system very cumbersome to use.</a:t>
            </a:r>
            <a:endParaRPr lang="en-MY" dirty="0" smtClean="0"/>
          </a:p>
          <a:p>
            <a:r>
              <a:rPr lang="en-MY" dirty="0" smtClean="0"/>
              <a:t>I felt very confident using the system.</a:t>
            </a:r>
            <a:endParaRPr lang="en-MY" dirty="0" smtClean="0"/>
          </a:p>
          <a:p>
            <a:r>
              <a:rPr lang="en-MY" dirty="0" smtClean="0"/>
              <a:t>I needed to learn a lot of things before I could get going with this system.</a:t>
            </a:r>
            <a:endParaRPr lang="en-MY" dirty="0" smtClean="0"/>
          </a:p>
          <a:p>
            <a:endParaRPr lang="en-MY"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 Score</a:t>
            </a:r>
            <a:endParaRPr lang="en-MY" dirty="0"/>
          </a:p>
        </p:txBody>
      </p:sp>
      <p:sp>
        <p:nvSpPr>
          <p:cNvPr id="3" name="Content Placeholder 2"/>
          <p:cNvSpPr>
            <a:spLocks noGrp="1"/>
          </p:cNvSpPr>
          <p:nvPr>
            <p:ph idx="1"/>
          </p:nvPr>
        </p:nvSpPr>
        <p:spPr/>
        <p:txBody>
          <a:bodyPr>
            <a:normAutofit/>
          </a:bodyPr>
          <a:lstStyle/>
          <a:p>
            <a:r>
              <a:rPr lang="en-MY" b="1" dirty="0" smtClean="0"/>
              <a:t>Scoring SUS</a:t>
            </a:r>
            <a:endParaRPr lang="en-MY" b="1" dirty="0" smtClean="0"/>
          </a:p>
          <a:p>
            <a:r>
              <a:rPr lang="en-MY" dirty="0" smtClean="0"/>
              <a:t>For odd items: subtract one from the user response.</a:t>
            </a:r>
            <a:endParaRPr lang="en-MY" dirty="0" smtClean="0"/>
          </a:p>
          <a:p>
            <a:r>
              <a:rPr lang="en-MY" dirty="0" smtClean="0"/>
              <a:t>For even-numbered items: subtract the user responses from 5</a:t>
            </a:r>
            <a:endParaRPr lang="en-MY" dirty="0" smtClean="0"/>
          </a:p>
          <a:p>
            <a:r>
              <a:rPr lang="en-MY" dirty="0" smtClean="0"/>
              <a:t>This scales all values from 0 to 4 (with four being the most positive response).</a:t>
            </a:r>
            <a:endParaRPr lang="en-MY" dirty="0" smtClean="0"/>
          </a:p>
          <a:p>
            <a:r>
              <a:rPr lang="en-MY" dirty="0" smtClean="0"/>
              <a:t>Add up the converted responses for each user and multiply that total by 2.5. This converts the range of possible values from 0 to 100 instead of from 0 to 40.</a:t>
            </a:r>
            <a:endParaRPr lang="en-MY" dirty="0" smtClean="0"/>
          </a:p>
          <a:p>
            <a:r>
              <a:rPr lang="en-US" altLang="en-MY" dirty="0" smtClean="0"/>
              <a:t>See the example of B</a:t>
            </a:r>
            <a:r>
              <a:rPr lang="en-MY" altLang="en-US" dirty="0" smtClean="0"/>
              <a:t>UX</a:t>
            </a:r>
            <a:r>
              <a:rPr lang="en-US" altLang="en-MY" dirty="0" smtClean="0"/>
              <a:t> </a:t>
            </a:r>
            <a:endParaRPr lang="en-MY" dirty="0" smtClean="0"/>
          </a:p>
          <a:p>
            <a:endParaRPr lang="en-MY"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Table 3"/>
          <p:cNvGraphicFramePr/>
          <p:nvPr/>
        </p:nvGraphicFramePr>
        <p:xfrm>
          <a:off x="123825" y="1035685"/>
          <a:ext cx="12113895" cy="5191125"/>
        </p:xfrm>
        <a:graphic>
          <a:graphicData uri="http://schemas.openxmlformats.org/drawingml/2006/table">
            <a:tbl>
              <a:tblPr firstRow="1" bandRow="1">
                <a:tableStyleId>{5C22544A-7EE6-4342-B048-85BDC9FD1C3A}</a:tableStyleId>
              </a:tblPr>
              <a:tblGrid>
                <a:gridCol w="682625"/>
                <a:gridCol w="6561455"/>
                <a:gridCol w="1771015"/>
                <a:gridCol w="1885315"/>
                <a:gridCol w="1213485"/>
              </a:tblGrid>
              <a:tr h="36576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640080">
                <a:tc>
                  <a:txBody>
                    <a:bodyPr/>
                    <a:p>
                      <a:pPr>
                        <a:buNone/>
                      </a:pPr>
                      <a:r>
                        <a:rPr lang="en-US"/>
                        <a:t>1</a:t>
                      </a:r>
                      <a:endParaRPr lang="en-US"/>
                    </a:p>
                  </a:txBody>
                  <a:tcPr/>
                </a:tc>
                <a:tc>
                  <a:txBody>
                    <a:bodyPr/>
                    <a:p>
                      <a:pPr>
                        <a:buNone/>
                      </a:pPr>
                      <a:r>
                        <a:rPr lang="en-MY" sz="1800" dirty="0" smtClean="0">
                          <a:sym typeface="+mn-ea"/>
                        </a:rPr>
                        <a:t>I think that I would like to use this system frequently.</a:t>
                      </a:r>
                      <a:endParaRPr lang="en-US"/>
                    </a:p>
                  </a:txBody>
                  <a:tcPr/>
                </a:tc>
                <a:tc>
                  <a:txBody>
                    <a:bodyPr/>
                    <a:p>
                      <a:pPr>
                        <a:buNone/>
                      </a:pPr>
                      <a:r>
                        <a:rPr lang="en-US" b="1"/>
                        <a:t>1     2     3    4     5</a:t>
                      </a:r>
                      <a:endParaRPr lang="en-US" b="1"/>
                    </a:p>
                    <a:p>
                      <a:pPr>
                        <a:buNone/>
                      </a:pPr>
                      <a:endParaRPr lang="en-US" b="1"/>
                    </a:p>
                  </a:txBody>
                  <a:tcPr/>
                </a:tc>
                <a:tc>
                  <a:txBody>
                    <a:bodyPr/>
                    <a:p>
                      <a:pPr algn="ctr">
                        <a:buNone/>
                      </a:pPr>
                      <a:r>
                        <a:rPr lang="en-US" b="1"/>
                        <a:t>User response -1</a:t>
                      </a:r>
                      <a:endParaRPr lang="en-US" b="1"/>
                    </a:p>
                  </a:txBody>
                  <a:tcPr/>
                </a:tc>
                <a:tc>
                  <a:txBody>
                    <a:bodyPr/>
                    <a:p>
                      <a:pPr>
                        <a:buNone/>
                      </a:pPr>
                      <a:endParaRPr lang="en-US"/>
                    </a:p>
                  </a:txBody>
                  <a:tcPr/>
                </a:tc>
              </a:tr>
              <a:tr h="365760">
                <a:tc>
                  <a:txBody>
                    <a:bodyPr/>
                    <a:p>
                      <a:pPr>
                        <a:buNone/>
                      </a:pPr>
                      <a:r>
                        <a:rPr lang="en-US"/>
                        <a:t>2</a:t>
                      </a:r>
                      <a:endParaRPr lang="en-US"/>
                    </a:p>
                  </a:txBody>
                  <a:tcPr/>
                </a:tc>
                <a:tc>
                  <a:txBody>
                    <a:bodyPr/>
                    <a:p>
                      <a:pPr>
                        <a:buNone/>
                      </a:pPr>
                      <a:r>
                        <a:rPr lang="en-MY" sz="1800" dirty="0" smtClean="0">
                          <a:sym typeface="+mn-ea"/>
                        </a:rPr>
                        <a:t>I found the system unnecessarily complex</a:t>
                      </a:r>
                      <a:endParaRPr lang="en-US"/>
                    </a:p>
                  </a:txBody>
                  <a:tcPr/>
                </a:tc>
                <a:tc>
                  <a:txBody>
                    <a:bodyPr/>
                    <a:p>
                      <a:pPr>
                        <a:buNone/>
                      </a:pPr>
                      <a:r>
                        <a:rPr lang="en-US" sz="1800" b="1">
                          <a:sym typeface="+mn-ea"/>
                        </a:rPr>
                        <a:t>1     2     3    4     5</a:t>
                      </a:r>
                      <a:endParaRPr lang="en-US"/>
                    </a:p>
                  </a:txBody>
                  <a:tcPr/>
                </a:tc>
                <a:tc>
                  <a:txBody>
                    <a:bodyPr/>
                    <a:p>
                      <a:pPr algn="ctr">
                        <a:buNone/>
                      </a:pPr>
                      <a:r>
                        <a:rPr lang="en-US" b="1"/>
                        <a:t>5- User response</a:t>
                      </a:r>
                      <a:endParaRPr lang="en-US" b="1"/>
                    </a:p>
                  </a:txBody>
                  <a:tcPr/>
                </a:tc>
                <a:tc>
                  <a:txBody>
                    <a:bodyPr/>
                    <a:p>
                      <a:pPr>
                        <a:buNone/>
                      </a:pPr>
                      <a:endParaRPr lang="en-US"/>
                    </a:p>
                  </a:txBody>
                  <a:tcPr/>
                </a:tc>
              </a:tr>
              <a:tr h="365760">
                <a:tc>
                  <a:txBody>
                    <a:bodyPr/>
                    <a:p>
                      <a:pPr>
                        <a:buNone/>
                      </a:pPr>
                      <a:r>
                        <a:rPr lang="en-US"/>
                        <a:t>3</a:t>
                      </a:r>
                      <a:endParaRPr lang="en-US"/>
                    </a:p>
                  </a:txBody>
                  <a:tcPr/>
                </a:tc>
                <a:tc>
                  <a:txBody>
                    <a:bodyPr/>
                    <a:p>
                      <a:pPr>
                        <a:buNone/>
                      </a:pPr>
                      <a:r>
                        <a:rPr lang="en-MY" sz="1800" dirty="0" smtClean="0">
                          <a:sym typeface="+mn-ea"/>
                        </a:rPr>
                        <a:t>I thought the system was easy to use.</a:t>
                      </a:r>
                      <a:endParaRPr lang="en-US"/>
                    </a:p>
                  </a:txBody>
                  <a:tcPr/>
                </a:tc>
                <a:tc>
                  <a:txBody>
                    <a:bodyPr/>
                    <a:p>
                      <a:pPr>
                        <a:buNone/>
                      </a:pPr>
                      <a:r>
                        <a:rPr lang="en-US" sz="1800" b="1">
                          <a:sym typeface="+mn-ea"/>
                        </a:rPr>
                        <a:t>1     2     3    4     5</a:t>
                      </a:r>
                      <a:endParaRPr lang="en-US"/>
                    </a:p>
                  </a:txBody>
                  <a:tcPr/>
                </a:tc>
                <a:tc>
                  <a:txBody>
                    <a:bodyPr/>
                    <a:p>
                      <a:pPr algn="ctr">
                        <a:buNone/>
                      </a:pPr>
                      <a:r>
                        <a:rPr lang="en-US" sz="1800" b="1">
                          <a:sym typeface="+mn-ea"/>
                        </a:rPr>
                        <a:t>User response -1</a:t>
                      </a:r>
                      <a:endParaRPr lang="en-US" b="1"/>
                    </a:p>
                  </a:txBody>
                  <a:tcPr/>
                </a:tc>
                <a:tc>
                  <a:txBody>
                    <a:bodyPr/>
                    <a:p>
                      <a:pPr>
                        <a:buNone/>
                      </a:pPr>
                      <a:endParaRPr lang="en-US"/>
                    </a:p>
                  </a:txBody>
                  <a:tcPr/>
                </a:tc>
              </a:tr>
              <a:tr h="365760">
                <a:tc>
                  <a:txBody>
                    <a:bodyPr/>
                    <a:p>
                      <a:pPr>
                        <a:buNone/>
                      </a:pPr>
                      <a:r>
                        <a:rPr lang="en-US"/>
                        <a:t>4</a:t>
                      </a:r>
                      <a:endParaRPr lang="en-US"/>
                    </a:p>
                  </a:txBody>
                  <a:tcPr/>
                </a:tc>
                <a:tc>
                  <a:txBody>
                    <a:bodyPr/>
                    <a:p>
                      <a:pPr>
                        <a:buNone/>
                      </a:pPr>
                      <a:r>
                        <a:rPr lang="en-MY" sz="1800" dirty="0" smtClean="0">
                          <a:sym typeface="+mn-ea"/>
                        </a:rPr>
                        <a:t>I think that I would need the support of a technical person to be able to use this system</a:t>
                      </a:r>
                      <a:endParaRPr lang="en-US"/>
                    </a:p>
                  </a:txBody>
                  <a:tcPr/>
                </a:tc>
                <a:tc>
                  <a:txBody>
                    <a:bodyPr/>
                    <a:p>
                      <a:pPr>
                        <a:buNone/>
                      </a:pPr>
                      <a:r>
                        <a:rPr lang="en-US" sz="1800" b="1">
                          <a:sym typeface="+mn-ea"/>
                        </a:rPr>
                        <a:t>1     2     3    4     5</a:t>
                      </a:r>
                      <a:endParaRPr lang="en-US"/>
                    </a:p>
                  </a:txBody>
                  <a:tcPr/>
                </a:tc>
                <a:tc>
                  <a:txBody>
                    <a:bodyPr/>
                    <a:p>
                      <a:pPr algn="ctr">
                        <a:buNone/>
                      </a:pPr>
                      <a:r>
                        <a:rPr lang="en-US" sz="1800" b="1">
                          <a:sym typeface="+mn-ea"/>
                        </a:rPr>
                        <a:t>5- User response</a:t>
                      </a:r>
                      <a:endParaRPr lang="en-US" sz="1800" b="1">
                        <a:sym typeface="+mn-ea"/>
                      </a:endParaRPr>
                    </a:p>
                    <a:p>
                      <a:pPr algn="ctr">
                        <a:buNone/>
                      </a:pPr>
                      <a:endParaRPr lang="en-US" b="1"/>
                    </a:p>
                  </a:txBody>
                  <a:tcPr/>
                </a:tc>
                <a:tc>
                  <a:txBody>
                    <a:bodyPr/>
                    <a:p>
                      <a:pPr>
                        <a:buNone/>
                      </a:pPr>
                      <a:endParaRPr lang="en-US"/>
                    </a:p>
                  </a:txBody>
                  <a:tcPr/>
                </a:tc>
              </a:tr>
              <a:tr h="365760">
                <a:tc>
                  <a:txBody>
                    <a:bodyPr/>
                    <a:p>
                      <a:pPr>
                        <a:buNone/>
                      </a:pPr>
                      <a:r>
                        <a:rPr lang="en-US"/>
                        <a:t>5</a:t>
                      </a:r>
                      <a:endParaRPr lang="en-US"/>
                    </a:p>
                  </a:txBody>
                  <a:tcPr/>
                </a:tc>
                <a:tc>
                  <a:txBody>
                    <a:bodyPr/>
                    <a:p>
                      <a:pPr>
                        <a:buNone/>
                      </a:pPr>
                      <a:r>
                        <a:rPr lang="en-MY" sz="1800" dirty="0" smtClean="0">
                          <a:sym typeface="+mn-ea"/>
                        </a:rPr>
                        <a:t>I found the various functions in this system were well integrated</a:t>
                      </a:r>
                      <a:endParaRPr lang="en-US"/>
                    </a:p>
                  </a:txBody>
                  <a:tcPr/>
                </a:tc>
                <a:tc>
                  <a:txBody>
                    <a:bodyPr/>
                    <a:p>
                      <a:pPr>
                        <a:buNone/>
                      </a:pPr>
                      <a:r>
                        <a:rPr lang="en-US" sz="1800" b="1">
                          <a:sym typeface="+mn-ea"/>
                        </a:rPr>
                        <a:t>1     2     3    4     5</a:t>
                      </a:r>
                      <a:endParaRPr lang="en-US"/>
                    </a:p>
                  </a:txBody>
                  <a:tcPr/>
                </a:tc>
                <a:tc>
                  <a:txBody>
                    <a:bodyPr/>
                    <a:p>
                      <a:pPr algn="ctr">
                        <a:buNone/>
                      </a:pPr>
                      <a:r>
                        <a:rPr lang="en-US" sz="1800" b="1">
                          <a:sym typeface="+mn-ea"/>
                        </a:rPr>
                        <a:t>User response -1</a:t>
                      </a:r>
                      <a:endParaRPr lang="en-US" b="1"/>
                    </a:p>
                  </a:txBody>
                  <a:tcPr/>
                </a:tc>
                <a:tc>
                  <a:txBody>
                    <a:bodyPr/>
                    <a:p>
                      <a:pPr>
                        <a:buNone/>
                      </a:pPr>
                      <a:endParaRPr lang="en-US"/>
                    </a:p>
                  </a:txBody>
                  <a:tcPr/>
                </a:tc>
              </a:tr>
              <a:tr h="365760">
                <a:tc>
                  <a:txBody>
                    <a:bodyPr/>
                    <a:p>
                      <a:pPr>
                        <a:buNone/>
                      </a:pPr>
                      <a:r>
                        <a:rPr lang="en-US"/>
                        <a:t>6</a:t>
                      </a:r>
                      <a:endParaRPr lang="en-US"/>
                    </a:p>
                  </a:txBody>
                  <a:tcPr/>
                </a:tc>
                <a:tc>
                  <a:txBody>
                    <a:bodyPr/>
                    <a:p>
                      <a:pPr>
                        <a:buNone/>
                      </a:pPr>
                      <a:r>
                        <a:rPr lang="en-MY" sz="1800" dirty="0" smtClean="0">
                          <a:sym typeface="+mn-ea"/>
                        </a:rPr>
                        <a:t>I thought there was too much inconsistency in this system.</a:t>
                      </a:r>
                      <a:endParaRPr lang="en-US"/>
                    </a:p>
                  </a:txBody>
                  <a:tcPr/>
                </a:tc>
                <a:tc>
                  <a:txBody>
                    <a:bodyPr/>
                    <a:p>
                      <a:pPr>
                        <a:buNone/>
                      </a:pPr>
                      <a:r>
                        <a:rPr lang="en-US" sz="1800" b="1">
                          <a:sym typeface="+mn-ea"/>
                        </a:rPr>
                        <a:t>1     2     3    4     5</a:t>
                      </a:r>
                      <a:endParaRPr lang="en-US"/>
                    </a:p>
                  </a:txBody>
                  <a:tcPr/>
                </a:tc>
                <a:tc>
                  <a:txBody>
                    <a:bodyPr/>
                    <a:p>
                      <a:pPr algn="ctr">
                        <a:buNone/>
                      </a:pPr>
                      <a:r>
                        <a:rPr lang="en-US" sz="1800" b="1">
                          <a:sym typeface="+mn-ea"/>
                        </a:rPr>
                        <a:t>5- User response</a:t>
                      </a:r>
                      <a:endParaRPr lang="en-US" sz="1800" b="1">
                        <a:sym typeface="+mn-ea"/>
                      </a:endParaRPr>
                    </a:p>
                    <a:p>
                      <a:pPr algn="ctr">
                        <a:buNone/>
                      </a:pPr>
                      <a:endParaRPr lang="en-US" b="1"/>
                    </a:p>
                  </a:txBody>
                  <a:tcPr/>
                </a:tc>
                <a:tc>
                  <a:txBody>
                    <a:bodyPr/>
                    <a:p>
                      <a:pPr>
                        <a:buNone/>
                      </a:pPr>
                      <a:endParaRPr lang="en-US"/>
                    </a:p>
                  </a:txBody>
                  <a:tcPr/>
                </a:tc>
              </a:tr>
              <a:tr h="365760">
                <a:tc>
                  <a:txBody>
                    <a:bodyPr/>
                    <a:p>
                      <a:pPr>
                        <a:buNone/>
                      </a:pPr>
                      <a:r>
                        <a:rPr lang="en-US"/>
                        <a:t>7</a:t>
                      </a:r>
                      <a:endParaRPr lang="en-US"/>
                    </a:p>
                  </a:txBody>
                  <a:tcPr/>
                </a:tc>
                <a:tc>
                  <a:txBody>
                    <a:bodyPr/>
                    <a:p>
                      <a:pPr>
                        <a:buNone/>
                      </a:pPr>
                      <a:r>
                        <a:rPr lang="en-MY" sz="1800" dirty="0" smtClean="0">
                          <a:sym typeface="+mn-ea"/>
                        </a:rPr>
                        <a:t>I would imagine that most people would learn to use this system very quickly</a:t>
                      </a:r>
                      <a:endParaRPr lang="en-US"/>
                    </a:p>
                  </a:txBody>
                  <a:tcPr/>
                </a:tc>
                <a:tc>
                  <a:txBody>
                    <a:bodyPr/>
                    <a:p>
                      <a:pPr>
                        <a:buNone/>
                      </a:pPr>
                      <a:r>
                        <a:rPr lang="en-US" sz="1800" b="1">
                          <a:sym typeface="+mn-ea"/>
                        </a:rPr>
                        <a:t>1     2     3    4     5</a:t>
                      </a:r>
                      <a:endParaRPr lang="en-US"/>
                    </a:p>
                  </a:txBody>
                  <a:tcPr/>
                </a:tc>
                <a:tc>
                  <a:txBody>
                    <a:bodyPr/>
                    <a:p>
                      <a:pPr algn="ctr">
                        <a:buNone/>
                      </a:pPr>
                      <a:r>
                        <a:rPr lang="en-US" sz="1800" b="1">
                          <a:sym typeface="+mn-ea"/>
                        </a:rPr>
                        <a:t>User response -1</a:t>
                      </a:r>
                      <a:endParaRPr lang="en-US" b="1"/>
                    </a:p>
                  </a:txBody>
                  <a:tcPr/>
                </a:tc>
                <a:tc>
                  <a:txBody>
                    <a:bodyPr/>
                    <a:p>
                      <a:pPr>
                        <a:buNone/>
                      </a:pPr>
                      <a:endParaRPr lang="en-US"/>
                    </a:p>
                  </a:txBody>
                  <a:tcPr/>
                </a:tc>
              </a:tr>
              <a:tr h="431165">
                <a:tc>
                  <a:txBody>
                    <a:bodyPr/>
                    <a:p>
                      <a:pPr>
                        <a:buNone/>
                      </a:pPr>
                      <a:r>
                        <a:rPr lang="en-US"/>
                        <a:t>8</a:t>
                      </a:r>
                      <a:endParaRPr lang="en-US"/>
                    </a:p>
                  </a:txBody>
                  <a:tcPr/>
                </a:tc>
                <a:tc>
                  <a:txBody>
                    <a:bodyPr/>
                    <a:p>
                      <a:pPr>
                        <a:buNone/>
                      </a:pPr>
                      <a:r>
                        <a:rPr lang="en-MY" sz="1800" dirty="0" smtClean="0">
                          <a:sym typeface="+mn-ea"/>
                        </a:rPr>
                        <a:t>I found the system very cumbersome to use.</a:t>
                      </a:r>
                      <a:endParaRPr lang="en-US"/>
                    </a:p>
                  </a:txBody>
                  <a:tcPr/>
                </a:tc>
                <a:tc>
                  <a:txBody>
                    <a:bodyPr/>
                    <a:p>
                      <a:pPr>
                        <a:buNone/>
                      </a:pPr>
                      <a:r>
                        <a:rPr lang="en-US" sz="1800" b="1">
                          <a:sym typeface="+mn-ea"/>
                        </a:rPr>
                        <a:t>1     2     3    4     5</a:t>
                      </a:r>
                      <a:endParaRPr lang="en-US"/>
                    </a:p>
                  </a:txBody>
                  <a:tcPr/>
                </a:tc>
                <a:tc>
                  <a:txBody>
                    <a:bodyPr/>
                    <a:p>
                      <a:pPr algn="ctr">
                        <a:buNone/>
                      </a:pPr>
                      <a:r>
                        <a:rPr lang="en-US" sz="1800" b="1">
                          <a:sym typeface="+mn-ea"/>
                        </a:rPr>
                        <a:t>5- User response</a:t>
                      </a:r>
                      <a:endParaRPr lang="en-US" b="1"/>
                    </a:p>
                  </a:txBody>
                  <a:tcPr/>
                </a:tc>
                <a:tc>
                  <a:txBody>
                    <a:bodyPr/>
                    <a:p>
                      <a:pPr>
                        <a:buNone/>
                      </a:pPr>
                      <a:endParaRPr lang="en-US"/>
                    </a:p>
                  </a:txBody>
                  <a:tcPr/>
                </a:tc>
              </a:tr>
              <a:tr h="365760">
                <a:tc>
                  <a:txBody>
                    <a:bodyPr/>
                    <a:p>
                      <a:pPr>
                        <a:buNone/>
                      </a:pPr>
                      <a:r>
                        <a:rPr lang="en-US"/>
                        <a:t>9</a:t>
                      </a:r>
                      <a:endParaRPr lang="en-US"/>
                    </a:p>
                  </a:txBody>
                  <a:tcPr/>
                </a:tc>
                <a:tc>
                  <a:txBody>
                    <a:bodyPr/>
                    <a:p>
                      <a:pPr>
                        <a:buNone/>
                      </a:pPr>
                      <a:r>
                        <a:rPr lang="en-MY" sz="1800" dirty="0" smtClean="0">
                          <a:sym typeface="+mn-ea"/>
                        </a:rPr>
                        <a:t>I felt very confident using the system</a:t>
                      </a:r>
                      <a:endParaRPr lang="en-US"/>
                    </a:p>
                  </a:txBody>
                  <a:tcPr/>
                </a:tc>
                <a:tc>
                  <a:txBody>
                    <a:bodyPr/>
                    <a:p>
                      <a:pPr>
                        <a:buNone/>
                      </a:pPr>
                      <a:r>
                        <a:rPr lang="en-US" sz="1800" b="1">
                          <a:sym typeface="+mn-ea"/>
                        </a:rPr>
                        <a:t>1     2     3    4     5</a:t>
                      </a:r>
                      <a:endParaRPr lang="en-US"/>
                    </a:p>
                  </a:txBody>
                  <a:tcPr/>
                </a:tc>
                <a:tc>
                  <a:txBody>
                    <a:bodyPr/>
                    <a:p>
                      <a:pPr algn="ctr">
                        <a:buNone/>
                      </a:pPr>
                      <a:r>
                        <a:rPr lang="en-US" sz="1800" b="1">
                          <a:sym typeface="+mn-ea"/>
                        </a:rPr>
                        <a:t>User response -1</a:t>
                      </a:r>
                      <a:endParaRPr lang="en-US" b="1"/>
                    </a:p>
                  </a:txBody>
                  <a:tcPr/>
                </a:tc>
                <a:tc>
                  <a:txBody>
                    <a:bodyPr/>
                    <a:p>
                      <a:pPr>
                        <a:buNone/>
                      </a:pPr>
                      <a:endParaRPr lang="en-US"/>
                    </a:p>
                  </a:txBody>
                  <a:tcPr/>
                </a:tc>
              </a:tr>
              <a:tr h="365760">
                <a:tc>
                  <a:txBody>
                    <a:bodyPr/>
                    <a:p>
                      <a:pPr>
                        <a:buNone/>
                      </a:pPr>
                      <a:r>
                        <a:rPr lang="en-US"/>
                        <a:t>10</a:t>
                      </a:r>
                      <a:endParaRPr lang="en-US"/>
                    </a:p>
                  </a:txBody>
                  <a:tcPr/>
                </a:tc>
                <a:tc>
                  <a:txBody>
                    <a:bodyPr/>
                    <a:p>
                      <a:pPr>
                        <a:buNone/>
                      </a:pPr>
                      <a:r>
                        <a:rPr lang="en-MY" sz="1800" dirty="0" smtClean="0">
                          <a:sym typeface="+mn-ea"/>
                        </a:rPr>
                        <a:t>I needed to learn a lot of things before I could get going with this system.</a:t>
                      </a:r>
                      <a:endParaRPr lang="en-US"/>
                    </a:p>
                  </a:txBody>
                  <a:tcPr/>
                </a:tc>
                <a:tc>
                  <a:txBody>
                    <a:bodyPr/>
                    <a:p>
                      <a:pPr>
                        <a:buNone/>
                      </a:pPr>
                      <a:r>
                        <a:rPr lang="en-US" sz="1800" b="1">
                          <a:sym typeface="+mn-ea"/>
                        </a:rPr>
                        <a:t>1     2     3    4     5</a:t>
                      </a:r>
                      <a:endParaRPr lang="en-US"/>
                    </a:p>
                  </a:txBody>
                  <a:tcPr/>
                </a:tc>
                <a:tc>
                  <a:txBody>
                    <a:bodyPr/>
                    <a:p>
                      <a:pPr algn="ctr">
                        <a:buNone/>
                      </a:pPr>
                      <a:r>
                        <a:rPr lang="en-US" sz="1800" b="1">
                          <a:sym typeface="+mn-ea"/>
                        </a:rPr>
                        <a:t>5- User response</a:t>
                      </a:r>
                      <a:endParaRPr lang="en-US" sz="1800" b="1">
                        <a:sym typeface="+mn-ea"/>
                      </a:endParaRPr>
                    </a:p>
                    <a:p>
                      <a:pPr algn="ctr">
                        <a:buNone/>
                      </a:pPr>
                      <a:endParaRPr lang="en-US" b="1"/>
                    </a:p>
                  </a:txBody>
                  <a:tcPr/>
                </a:tc>
                <a:tc>
                  <a:txBody>
                    <a:bodyPr/>
                    <a:p>
                      <a:pPr>
                        <a:buNone/>
                      </a:pPr>
                      <a:endParaRPr lang="en-US"/>
                    </a:p>
                  </a:txBody>
                  <a:tcPr/>
                </a:tc>
              </a:tr>
            </a:tbl>
          </a:graphicData>
        </a:graphic>
      </p:graphicFrame>
      <p:graphicFrame>
        <p:nvGraphicFramePr>
          <p:cNvPr id="6" name="Table 5"/>
          <p:cNvGraphicFramePr/>
          <p:nvPr/>
        </p:nvGraphicFramePr>
        <p:xfrm>
          <a:off x="762000" y="100965"/>
          <a:ext cx="10369550" cy="731520"/>
        </p:xfrm>
        <a:graphic>
          <a:graphicData uri="http://schemas.openxmlformats.org/drawingml/2006/table">
            <a:tbl>
              <a:tblPr firstRow="1" bandRow="1">
                <a:tableStyleId>{5C22544A-7EE6-4342-B048-85BDC9FD1C3A}</a:tableStyleId>
              </a:tblPr>
              <a:tblGrid>
                <a:gridCol w="2073910"/>
                <a:gridCol w="2073910"/>
                <a:gridCol w="2073910"/>
                <a:gridCol w="2073910"/>
                <a:gridCol w="2073910"/>
              </a:tblGrid>
              <a:tr h="365760">
                <a:tc>
                  <a:txBody>
                    <a:bodyPr/>
                    <a:p>
                      <a:pPr>
                        <a:buNone/>
                      </a:pPr>
                      <a:r>
                        <a:rPr lang="en-US"/>
                        <a:t>Strongly Disagree</a:t>
                      </a:r>
                      <a:endParaRPr lang="en-US"/>
                    </a:p>
                  </a:txBody>
                  <a:tcPr/>
                </a:tc>
                <a:tc>
                  <a:txBody>
                    <a:bodyPr/>
                    <a:p>
                      <a:pPr>
                        <a:buNone/>
                      </a:pPr>
                      <a:r>
                        <a:rPr lang="en-US"/>
                        <a:t>Disagree</a:t>
                      </a:r>
                      <a:endParaRPr lang="en-US"/>
                    </a:p>
                  </a:txBody>
                  <a:tcPr/>
                </a:tc>
                <a:tc>
                  <a:txBody>
                    <a:bodyPr/>
                    <a:p>
                      <a:pPr>
                        <a:buNone/>
                      </a:pPr>
                      <a:r>
                        <a:rPr lang="en-US"/>
                        <a:t>Neutral</a:t>
                      </a:r>
                      <a:endParaRPr lang="en-US"/>
                    </a:p>
                  </a:txBody>
                  <a:tcPr/>
                </a:tc>
                <a:tc>
                  <a:txBody>
                    <a:bodyPr/>
                    <a:p>
                      <a:pPr>
                        <a:buNone/>
                      </a:pPr>
                      <a:r>
                        <a:rPr lang="en-US"/>
                        <a:t>Agree</a:t>
                      </a:r>
                      <a:endParaRPr lang="en-US"/>
                    </a:p>
                  </a:txBody>
                  <a:tcPr/>
                </a:tc>
                <a:tc>
                  <a:txBody>
                    <a:bodyPr/>
                    <a:p>
                      <a:pPr>
                        <a:buNone/>
                      </a:pPr>
                      <a:r>
                        <a:rPr lang="en-US"/>
                        <a:t>Strongly Agree</a:t>
                      </a:r>
                      <a:endParaRPr lang="en-US"/>
                    </a:p>
                  </a:txBody>
                  <a:tcPr/>
                </a:tc>
              </a:tr>
              <a:tr h="365760">
                <a:tc>
                  <a:txBody>
                    <a:bodyPr/>
                    <a:p>
                      <a:pPr>
                        <a:buNone/>
                      </a:pPr>
                      <a:r>
                        <a:rPr lang="en-US" b="1"/>
                        <a:t>1</a:t>
                      </a:r>
                      <a:endParaRPr lang="en-US" b="1"/>
                    </a:p>
                  </a:txBody>
                  <a:tcPr/>
                </a:tc>
                <a:tc>
                  <a:txBody>
                    <a:bodyPr/>
                    <a:p>
                      <a:pPr>
                        <a:buNone/>
                      </a:pPr>
                      <a:r>
                        <a:rPr lang="en-US" b="1"/>
                        <a:t>2</a:t>
                      </a:r>
                      <a:endParaRPr lang="en-US" b="1"/>
                    </a:p>
                  </a:txBody>
                  <a:tcPr/>
                </a:tc>
                <a:tc>
                  <a:txBody>
                    <a:bodyPr/>
                    <a:p>
                      <a:pPr>
                        <a:buNone/>
                      </a:pPr>
                      <a:r>
                        <a:rPr lang="en-US" b="1"/>
                        <a:t>3</a:t>
                      </a:r>
                      <a:endParaRPr lang="en-US" b="1"/>
                    </a:p>
                  </a:txBody>
                  <a:tcPr/>
                </a:tc>
                <a:tc>
                  <a:txBody>
                    <a:bodyPr/>
                    <a:p>
                      <a:pPr>
                        <a:buNone/>
                      </a:pPr>
                      <a:r>
                        <a:rPr lang="en-US" b="1"/>
                        <a:t>4</a:t>
                      </a:r>
                      <a:endParaRPr lang="en-US" b="1"/>
                    </a:p>
                  </a:txBody>
                  <a:tcPr/>
                </a:tc>
                <a:tc>
                  <a:txBody>
                    <a:bodyPr/>
                    <a:p>
                      <a:pPr>
                        <a:buNone/>
                      </a:pPr>
                      <a:r>
                        <a:rPr lang="en-US" b="1"/>
                        <a:t>5</a:t>
                      </a:r>
                      <a:endParaRPr lang="en-US" b="1"/>
                    </a:p>
                  </a:txBody>
                  <a:tcPr/>
                </a:tc>
              </a:tr>
            </a:tbl>
          </a:graphicData>
        </a:graphic>
      </p:graphicFrame>
      <p:cxnSp>
        <p:nvCxnSpPr>
          <p:cNvPr id="8" name="Straight Connector 7"/>
          <p:cNvCxnSpPr/>
          <p:nvPr/>
        </p:nvCxnSpPr>
        <p:spPr>
          <a:xfrm flipV="1">
            <a:off x="8460740" y="1257300"/>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856220" y="1791335"/>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895715" y="2153285"/>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499350" y="2604135"/>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576945" y="3203575"/>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856220" y="3571875"/>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291195" y="4132580"/>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7856220" y="4836160"/>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181340" y="5628005"/>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8895715" y="5287010"/>
            <a:ext cx="604520" cy="4508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s 17"/>
          <p:cNvSpPr/>
          <p:nvPr/>
        </p:nvSpPr>
        <p:spPr>
          <a:xfrm>
            <a:off x="11037570" y="1422400"/>
            <a:ext cx="1176020" cy="588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4-1=3</a:t>
            </a:r>
            <a:endParaRPr lang="en-US"/>
          </a:p>
        </p:txBody>
      </p:sp>
      <p:sp>
        <p:nvSpPr>
          <p:cNvPr id="19" name="Rectangles 18"/>
          <p:cNvSpPr/>
          <p:nvPr/>
        </p:nvSpPr>
        <p:spPr>
          <a:xfrm>
            <a:off x="11037570" y="2011680"/>
            <a:ext cx="1176020" cy="461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5-2=3</a:t>
            </a:r>
            <a:endParaRPr lang="en-US"/>
          </a:p>
        </p:txBody>
      </p:sp>
      <p:sp>
        <p:nvSpPr>
          <p:cNvPr id="20" name="Rectangles 19"/>
          <p:cNvSpPr/>
          <p:nvPr/>
        </p:nvSpPr>
        <p:spPr>
          <a:xfrm>
            <a:off x="11037570" y="2488565"/>
            <a:ext cx="117602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5-1=4</a:t>
            </a:r>
            <a:endParaRPr lang="en-US"/>
          </a:p>
        </p:txBody>
      </p:sp>
      <p:sp>
        <p:nvSpPr>
          <p:cNvPr id="21" name="Rectangles 20"/>
          <p:cNvSpPr/>
          <p:nvPr/>
        </p:nvSpPr>
        <p:spPr>
          <a:xfrm>
            <a:off x="11037570" y="2850515"/>
            <a:ext cx="1176020" cy="461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5-1=4</a:t>
            </a:r>
            <a:endParaRPr lang="en-US"/>
          </a:p>
        </p:txBody>
      </p:sp>
      <p:sp>
        <p:nvSpPr>
          <p:cNvPr id="22" name="Rectangles 21"/>
          <p:cNvSpPr/>
          <p:nvPr/>
        </p:nvSpPr>
        <p:spPr>
          <a:xfrm>
            <a:off x="11037570" y="3407410"/>
            <a:ext cx="1176020" cy="318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4-1=3</a:t>
            </a:r>
            <a:endParaRPr lang="en-US"/>
          </a:p>
        </p:txBody>
      </p:sp>
      <p:sp>
        <p:nvSpPr>
          <p:cNvPr id="23" name="Rectangles 22"/>
          <p:cNvSpPr/>
          <p:nvPr/>
        </p:nvSpPr>
        <p:spPr>
          <a:xfrm>
            <a:off x="11037570" y="3842385"/>
            <a:ext cx="1176020" cy="461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5-2=3</a:t>
            </a:r>
            <a:endParaRPr lang="en-US"/>
          </a:p>
        </p:txBody>
      </p:sp>
      <p:sp>
        <p:nvSpPr>
          <p:cNvPr id="24" name="Rectangles 23"/>
          <p:cNvSpPr/>
          <p:nvPr/>
        </p:nvSpPr>
        <p:spPr>
          <a:xfrm>
            <a:off x="11061700" y="4491355"/>
            <a:ext cx="1176020" cy="461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3-1=2</a:t>
            </a:r>
            <a:endParaRPr lang="en-US"/>
          </a:p>
        </p:txBody>
      </p:sp>
      <p:sp>
        <p:nvSpPr>
          <p:cNvPr id="25" name="Rectangles 24"/>
          <p:cNvSpPr/>
          <p:nvPr/>
        </p:nvSpPr>
        <p:spPr>
          <a:xfrm>
            <a:off x="11037570" y="5040630"/>
            <a:ext cx="1176020" cy="461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5-2=3</a:t>
            </a:r>
            <a:endParaRPr lang="en-US"/>
          </a:p>
        </p:txBody>
      </p:sp>
      <p:sp>
        <p:nvSpPr>
          <p:cNvPr id="26" name="Rectangles 25"/>
          <p:cNvSpPr/>
          <p:nvPr/>
        </p:nvSpPr>
        <p:spPr>
          <a:xfrm>
            <a:off x="11037570" y="5502275"/>
            <a:ext cx="1176020" cy="340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5-1=4</a:t>
            </a:r>
            <a:endParaRPr lang="en-US"/>
          </a:p>
        </p:txBody>
      </p:sp>
      <p:sp>
        <p:nvSpPr>
          <p:cNvPr id="27" name="Rectangles 26"/>
          <p:cNvSpPr/>
          <p:nvPr/>
        </p:nvSpPr>
        <p:spPr>
          <a:xfrm>
            <a:off x="11037570" y="5930900"/>
            <a:ext cx="1176020" cy="461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en-US">
                <a:sym typeface="+mn-ea"/>
              </a:rPr>
              <a:t>5-3=2</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8" grpId="1" animBg="1"/>
      <p:bldP spid="19" grpId="0" bldLvl="0" animBg="1"/>
      <p:bldP spid="19" grpId="1" animBg="1"/>
      <p:bldP spid="20" grpId="0" bldLvl="0" animBg="1"/>
      <p:bldP spid="20" grpId="1" animBg="1"/>
      <p:bldP spid="21" grpId="0" bldLvl="0" animBg="1"/>
      <p:bldP spid="21" grpId="1" animBg="1"/>
      <p:bldP spid="22" grpId="0" bldLvl="0" animBg="1"/>
      <p:bldP spid="22" grpId="1" animBg="1"/>
      <p:bldP spid="23" grpId="0" bldLvl="0" animBg="1"/>
      <p:bldP spid="23" grpId="1" animBg="1"/>
      <p:bldP spid="24" grpId="0" bldLvl="0" animBg="1"/>
      <p:bldP spid="24" grpId="1" animBg="1"/>
      <p:bldP spid="25" grpId="0" bldLvl="0" animBg="1"/>
      <p:bldP spid="25" grpId="1" animBg="1"/>
      <p:bldP spid="26" grpId="0" bldLvl="0" animBg="1"/>
      <p:bldP spid="26" grpId="1" animBg="1"/>
      <p:bldP spid="27" grpId="0" bldLvl="0" animBg="1"/>
      <p:bldP spid="2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SUS Score</a:t>
            </a:r>
            <a:endParaRPr lang="en-US"/>
          </a:p>
        </p:txBody>
      </p:sp>
      <p:sp>
        <p:nvSpPr>
          <p:cNvPr id="3" name="Content Placeholder 2"/>
          <p:cNvSpPr>
            <a:spLocks noGrp="1"/>
          </p:cNvSpPr>
          <p:nvPr>
            <p:ph idx="1"/>
          </p:nvPr>
        </p:nvSpPr>
        <p:spPr/>
        <p:txBody>
          <a:bodyPr/>
          <a:p>
            <a:r>
              <a:rPr lang="en-US"/>
              <a:t>27 * 2.5= 67.5 </a:t>
            </a:r>
            <a:endParaRPr lang="en-US"/>
          </a:p>
          <a:p>
            <a:endParaRPr lang="en-US"/>
          </a:p>
          <a:p>
            <a:r>
              <a:rPr lang="en-MY" dirty="0" smtClean="0">
                <a:sym typeface="+mn-ea"/>
              </a:rPr>
              <a:t>Recommended Range</a:t>
            </a:r>
            <a:br>
              <a:rPr lang="en-MY" dirty="0" smtClean="0">
                <a:sym typeface="+mn-ea"/>
              </a:rPr>
            </a:br>
            <a:r>
              <a:rPr lang="en-MY" dirty="0" smtClean="0">
                <a:sym typeface="+mn-ea"/>
              </a:rPr>
              <a:t>0-64  Not acceptable</a:t>
            </a:r>
            <a:br>
              <a:rPr lang="en-MY" dirty="0" smtClean="0">
                <a:sym typeface="+mn-ea"/>
              </a:rPr>
            </a:br>
            <a:r>
              <a:rPr lang="en-MY" dirty="0" smtClean="0">
                <a:sym typeface="+mn-ea"/>
              </a:rPr>
              <a:t>65-84  Acceptable</a:t>
            </a:r>
            <a:br>
              <a:rPr lang="en-MY" dirty="0" smtClean="0">
                <a:sym typeface="+mn-ea"/>
              </a:rPr>
            </a:br>
            <a:r>
              <a:rPr lang="en-MY" dirty="0" smtClean="0">
                <a:sym typeface="+mn-ea"/>
              </a:rPr>
              <a:t>85-100  Excellent </a:t>
            </a:r>
            <a:endParaRPr lang="en-US"/>
          </a:p>
          <a:p>
            <a:endParaRPr lang="en-US"/>
          </a:p>
          <a:p>
            <a:endParaRPr lang="en-US"/>
          </a:p>
        </p:txBody>
      </p:sp>
      <p:sp>
        <p:nvSpPr>
          <p:cNvPr id="4" name="Text Box 3"/>
          <p:cNvSpPr txBox="1"/>
          <p:nvPr/>
        </p:nvSpPr>
        <p:spPr>
          <a:xfrm>
            <a:off x="1153795" y="5077460"/>
            <a:ext cx="9048115" cy="645160"/>
          </a:xfrm>
          <a:prstGeom prst="rect">
            <a:avLst/>
          </a:prstGeom>
          <a:noFill/>
        </p:spPr>
        <p:txBody>
          <a:bodyPr wrap="square" rtlCol="0">
            <a:spAutoFit/>
          </a:bodyPr>
          <a:p>
            <a:r>
              <a:rPr lang="en-US" sz="3600">
                <a:solidFill>
                  <a:schemeClr val="tx1"/>
                </a:solidFill>
                <a:effectLst>
                  <a:outerShdw blurRad="38100" dist="19050" dir="2700000" algn="tl" rotWithShape="0">
                    <a:schemeClr val="dk1">
                      <a:alpha val="40000"/>
                    </a:schemeClr>
                  </a:outerShdw>
                </a:effectLst>
              </a:rPr>
              <a:t>The usbaility result of </a:t>
            </a:r>
            <a:r>
              <a:rPr lang="en-MY" altLang="en-US" sz="3600">
                <a:solidFill>
                  <a:schemeClr val="tx1"/>
                </a:solidFill>
                <a:effectLst>
                  <a:outerShdw blurRad="38100" dist="19050" dir="2700000" algn="tl" rotWithShape="0">
                    <a:schemeClr val="dk1">
                      <a:alpha val="40000"/>
                    </a:schemeClr>
                  </a:outerShdw>
                </a:effectLst>
              </a:rPr>
              <a:t>BUX</a:t>
            </a:r>
            <a:r>
              <a:rPr lang="en-US" sz="3600">
                <a:solidFill>
                  <a:schemeClr val="tx1"/>
                </a:solidFill>
                <a:effectLst>
                  <a:outerShdw blurRad="38100" dist="19050" dir="2700000" algn="tl" rotWithShape="0">
                    <a:schemeClr val="dk1">
                      <a:alpha val="40000"/>
                    </a:schemeClr>
                  </a:outerShdw>
                </a:effectLst>
              </a:rPr>
              <a:t> is acceptable</a:t>
            </a:r>
            <a:endParaRPr lang="en-US" sz="36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haroni" panose="02010803020104030203" pitchFamily="2" charset="-79"/>
                <a:cs typeface="Aharoni" panose="02010803020104030203" pitchFamily="2" charset="-79"/>
              </a:rPr>
              <a:t>ERP Definition</a:t>
            </a:r>
            <a:endParaRPr lang="en-US" dirty="0">
              <a:latin typeface="Aharoni" panose="02010803020104030203" pitchFamily="2" charset="-79"/>
              <a:cs typeface="Aharoni" panose="02010803020104030203" pitchFamily="2" charset="-79"/>
            </a:endParaRPr>
          </a:p>
        </p:txBody>
      </p:sp>
      <p:pic>
        <p:nvPicPr>
          <p:cNvPr id="4" name="Picture 3"/>
          <p:cNvPicPr>
            <a:picLocks noChangeAspect="1"/>
          </p:cNvPicPr>
          <p:nvPr/>
        </p:nvPicPr>
        <p:blipFill>
          <a:blip r:embed="rId1"/>
          <a:stretch>
            <a:fillRect/>
          </a:stretch>
        </p:blipFill>
        <p:spPr>
          <a:xfrm>
            <a:off x="6619472" y="1317201"/>
            <a:ext cx="5572528" cy="4589141"/>
          </a:xfrm>
          <a:prstGeom prst="rect">
            <a:avLst/>
          </a:prstGeom>
        </p:spPr>
      </p:pic>
      <p:sp>
        <p:nvSpPr>
          <p:cNvPr id="3" name="Rectangle 2"/>
          <p:cNvSpPr/>
          <p:nvPr/>
        </p:nvSpPr>
        <p:spPr>
          <a:xfrm>
            <a:off x="838200" y="1582523"/>
            <a:ext cx="5781272" cy="2308324"/>
          </a:xfrm>
          <a:prstGeom prst="rect">
            <a:avLst/>
          </a:prstGeom>
        </p:spPr>
        <p:txBody>
          <a:bodyPr wrap="square">
            <a:spAutoFit/>
          </a:bodyPr>
          <a:lstStyle/>
          <a:p>
            <a:pPr algn="just"/>
            <a:r>
              <a:rPr lang="en-US" sz="2400" dirty="0"/>
              <a:t>An ERP system can be defined as a software package that </a:t>
            </a:r>
            <a:r>
              <a:rPr lang="en-US" sz="2400" dirty="0" smtClean="0"/>
              <a:t>permits integration </a:t>
            </a:r>
            <a:r>
              <a:rPr lang="en-US" sz="2400" dirty="0"/>
              <a:t>of all company </a:t>
            </a:r>
            <a:r>
              <a:rPr lang="en-US" sz="2400" dirty="0" smtClean="0"/>
              <a:t>information</a:t>
            </a:r>
            <a:r>
              <a:rPr lang="en-US" sz="2400" dirty="0"/>
              <a:t>, including information </a:t>
            </a:r>
            <a:r>
              <a:rPr lang="en-US" sz="2400" dirty="0" smtClean="0"/>
              <a:t>related </a:t>
            </a:r>
            <a:r>
              <a:rPr lang="en-US" sz="2400" dirty="0"/>
              <a:t>to the several business units in an organization, such as finance, accounting, </a:t>
            </a:r>
            <a:r>
              <a:rPr lang="en-US" sz="2400" dirty="0" smtClean="0"/>
              <a:t>production </a:t>
            </a:r>
            <a:r>
              <a:rPr lang="en-US" sz="2400" dirty="0"/>
              <a:t>and human </a:t>
            </a:r>
            <a:r>
              <a:rPr lang="en-US" sz="2400" dirty="0" smtClean="0"/>
              <a:t>resources etc.</a:t>
            </a:r>
            <a:endParaRPr lang="en-US" sz="2400" dirty="0"/>
          </a:p>
        </p:txBody>
      </p:sp>
      <p:sp>
        <p:nvSpPr>
          <p:cNvPr id="6" name="Slide Number Placeholder 5"/>
          <p:cNvSpPr>
            <a:spLocks noGrp="1"/>
          </p:cNvSpPr>
          <p:nvPr>
            <p:ph type="sldNum" sz="quarter" idx="12"/>
          </p:nvPr>
        </p:nvSpPr>
        <p:spPr/>
        <p:txBody>
          <a:bodyPr/>
          <a:lstStyle/>
          <a:p>
            <a:fld id="{3473A125-70EC-48CA-A0DC-57109F5DD011}" type="slidenum">
              <a:rPr lang="en-US" smtClean="0"/>
            </a:fld>
            <a:endParaRPr lang="en-US"/>
          </a:p>
        </p:txBody>
      </p:sp>
      <p:sp>
        <p:nvSpPr>
          <p:cNvPr id="7" name="Rectangle 6"/>
          <p:cNvSpPr/>
          <p:nvPr/>
        </p:nvSpPr>
        <p:spPr>
          <a:xfrm>
            <a:off x="4816698" y="721217"/>
            <a:ext cx="7096259" cy="5959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55" y="410368"/>
            <a:ext cx="10515600" cy="1325563"/>
          </a:xfrm>
        </p:spPr>
        <p:txBody>
          <a:bodyPr/>
          <a:lstStyle/>
          <a:p>
            <a:r>
              <a:rPr lang="en-US" dirty="0" smtClean="0">
                <a:latin typeface="Aharoni" panose="02010803020104030203" pitchFamily="2" charset="-79"/>
                <a:cs typeface="Aharoni" panose="02010803020104030203" pitchFamily="2" charset="-79"/>
              </a:rPr>
              <a:t>Global market of ERP</a:t>
            </a:r>
            <a:endParaRPr lang="en-US"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p:txBody>
          <a:bodyPr/>
          <a:lstStyle/>
          <a:p>
            <a:pPr algn="just"/>
            <a:r>
              <a:rPr lang="en-US" dirty="0"/>
              <a:t>The global enterprise resource planning (ERP) software market is forecast to grow to around 97 billion U.S. dollars by 2024. SAP and Oracle are two of the leading vendor in the market</a:t>
            </a:r>
            <a:r>
              <a:rPr lang="en-US" dirty="0" smtClean="0"/>
              <a:t>)</a:t>
            </a:r>
            <a:endParaRPr lang="en-US" dirty="0" smtClean="0"/>
          </a:p>
          <a:p>
            <a:pPr algn="just"/>
            <a:r>
              <a:rPr lang="en-US" dirty="0" smtClean="0"/>
              <a:t>The global ERP software market was valued at $35.81 billion in 2018, and is projected to reach $78.40 billion by 2026</a:t>
            </a:r>
            <a:r>
              <a:rPr lang="en-MY" altLang="en-US" dirty="0" smtClean="0"/>
              <a:t>.</a:t>
            </a:r>
            <a:endParaRPr lang="en-MY" altLang="en-US" dirty="0" smtClean="0"/>
          </a:p>
          <a:p>
            <a:pPr algn="just"/>
            <a:endParaRPr lang="en-US" dirty="0" smtClean="0"/>
          </a:p>
          <a:p>
            <a:pPr marL="0" indent="0" algn="just">
              <a:buNone/>
            </a:pPr>
            <a:endParaRPr lang="en-US" dirty="0"/>
          </a:p>
          <a:p>
            <a:pPr algn="just"/>
            <a:endParaRPr lang="en-MY" altLang="en-US" dirty="0"/>
          </a:p>
        </p:txBody>
      </p:sp>
      <p:sp>
        <p:nvSpPr>
          <p:cNvPr id="4" name="Slide Number Placeholder 3"/>
          <p:cNvSpPr>
            <a:spLocks noGrp="1"/>
          </p:cNvSpPr>
          <p:nvPr>
            <p:ph type="sldNum" sz="quarter" idx="12"/>
          </p:nvPr>
        </p:nvSpPr>
        <p:spPr/>
        <p:txBody>
          <a:bodyPr/>
          <a:lstStyle/>
          <a:p>
            <a:fld id="{3473A125-70EC-48CA-A0DC-57109F5DD011}" type="slidenum">
              <a:rPr lang="en-US" smtClean="0"/>
            </a:fld>
            <a:endParaRPr lang="en-US"/>
          </a:p>
        </p:txBody>
      </p:sp>
      <p:sp>
        <p:nvSpPr>
          <p:cNvPr id="5" name="Rectangle 4"/>
          <p:cNvSpPr/>
          <p:nvPr/>
        </p:nvSpPr>
        <p:spPr>
          <a:xfrm>
            <a:off x="6387921" y="772732"/>
            <a:ext cx="5804079" cy="5151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smtClean="0">
                <a:latin typeface="Aharoni" panose="02010803020104030203" pitchFamily="2" charset="-79"/>
                <a:cs typeface="Aharoni" panose="02010803020104030203" pitchFamily="2" charset="-79"/>
              </a:rPr>
              <a:t>SAP ERP Modules</a:t>
            </a:r>
            <a:endParaRPr lang="en-MY" altLang="en-US" dirty="0" smtClean="0">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12"/>
          </p:nvPr>
        </p:nvSpPr>
        <p:spPr/>
        <p:txBody>
          <a:bodyPr/>
          <a:lstStyle/>
          <a:p>
            <a:fld id="{3473A125-70EC-48CA-A0DC-57109F5DD011}" type="slidenum">
              <a:rPr lang="en-US" smtClean="0"/>
            </a:fld>
            <a:endParaRPr lang="en-US"/>
          </a:p>
        </p:txBody>
      </p:sp>
      <p:sp>
        <p:nvSpPr>
          <p:cNvPr id="5" name="Rectangle 4"/>
          <p:cNvSpPr/>
          <p:nvPr/>
        </p:nvSpPr>
        <p:spPr>
          <a:xfrm>
            <a:off x="6387921" y="772732"/>
            <a:ext cx="5804079" cy="5151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a:p>
        </p:txBody>
      </p:sp>
      <p:graphicFrame>
        <p:nvGraphicFramePr>
          <p:cNvPr id="7" name="Content Placeholder 6"/>
          <p:cNvGraphicFramePr/>
          <p:nvPr>
            <p:ph idx="1"/>
          </p:nvPr>
        </p:nvGraphicFramePr>
        <p:xfrm>
          <a:off x="2359025" y="1520190"/>
          <a:ext cx="6251575" cy="4836160"/>
        </p:xfrm>
        <a:graphic>
          <a:graphicData uri="http://schemas.openxmlformats.org/presentationml/2006/ole">
            <mc:AlternateContent xmlns:mc="http://schemas.openxmlformats.org/markup-compatibility/2006">
              <mc:Choice xmlns:v="urn:schemas-microsoft-com:vml" Requires="v">
                <p:oleObj spid="_x0000_s8" name="" r:id="rId1" imgW="5924550" imgH="5238750" progId="Paint.Picture">
                  <p:embed/>
                </p:oleObj>
              </mc:Choice>
              <mc:Fallback>
                <p:oleObj name="" r:id="rId1" imgW="5924550" imgH="5238750" progId="Paint.Picture">
                  <p:embed/>
                  <p:pic>
                    <p:nvPicPr>
                      <p:cNvPr id="0" name="Picture 7"/>
                      <p:cNvPicPr/>
                      <p:nvPr/>
                    </p:nvPicPr>
                    <p:blipFill>
                      <a:blip r:embed="rId2"/>
                      <a:stretch>
                        <a:fillRect/>
                      </a:stretch>
                    </p:blipFill>
                    <p:spPr>
                      <a:xfrm>
                        <a:off x="2359025" y="1520190"/>
                        <a:ext cx="6251575" cy="483616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smtClean="0">
                <a:latin typeface="Aharoni" panose="02010803020104030203" pitchFamily="2" charset="-79"/>
                <a:cs typeface="Aharoni" panose="02010803020104030203" pitchFamily="2" charset="-79"/>
              </a:rPr>
              <a:t>Benefits</a:t>
            </a:r>
            <a:endParaRPr lang="en-MY" altLang="en-US" dirty="0" smtClean="0">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12"/>
          </p:nvPr>
        </p:nvSpPr>
        <p:spPr/>
        <p:txBody>
          <a:bodyPr/>
          <a:lstStyle/>
          <a:p>
            <a:fld id="{3473A125-70EC-48CA-A0DC-57109F5DD011}" type="slidenum">
              <a:rPr lang="en-US" smtClean="0"/>
            </a:fld>
            <a:endParaRPr lang="en-US"/>
          </a:p>
        </p:txBody>
      </p:sp>
      <p:sp>
        <p:nvSpPr>
          <p:cNvPr id="5" name="Rectangle 4"/>
          <p:cNvSpPr/>
          <p:nvPr/>
        </p:nvSpPr>
        <p:spPr>
          <a:xfrm>
            <a:off x="6387921" y="772732"/>
            <a:ext cx="5804079" cy="5151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a:p>
        </p:txBody>
      </p:sp>
      <p:graphicFrame>
        <p:nvGraphicFramePr>
          <p:cNvPr id="6" name="Content Placeholder 5"/>
          <p:cNvGraphicFramePr/>
          <p:nvPr>
            <p:ph idx="1"/>
          </p:nvPr>
        </p:nvGraphicFramePr>
        <p:xfrm>
          <a:off x="1021715" y="1953895"/>
          <a:ext cx="10105390" cy="4255770"/>
        </p:xfrm>
        <a:graphic>
          <a:graphicData uri="http://schemas.openxmlformats.org/presentationml/2006/ole">
            <mc:AlternateContent xmlns:mc="http://schemas.openxmlformats.org/markup-compatibility/2006">
              <mc:Choice xmlns:v="urn:schemas-microsoft-com:vml" Requires="v">
                <p:oleObj spid="_x0000_s9" name="" r:id="rId1" imgW="6521450" imgH="2755900" progId="Paint.Picture">
                  <p:embed/>
                </p:oleObj>
              </mc:Choice>
              <mc:Fallback>
                <p:oleObj name="" r:id="rId1" imgW="6521450" imgH="2755900" progId="Paint.Picture">
                  <p:embed/>
                  <p:pic>
                    <p:nvPicPr>
                      <p:cNvPr id="0" name="Picture 8"/>
                      <p:cNvPicPr/>
                      <p:nvPr/>
                    </p:nvPicPr>
                    <p:blipFill>
                      <a:blip r:embed="rId2"/>
                      <a:stretch>
                        <a:fillRect/>
                      </a:stretch>
                    </p:blipFill>
                    <p:spPr>
                      <a:xfrm>
                        <a:off x="1021715" y="1953895"/>
                        <a:ext cx="10105390" cy="42557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smtClean="0">
                <a:latin typeface="Aharoni" panose="02010803020104030203" pitchFamily="2" charset="-79"/>
                <a:cs typeface="Aharoni" panose="02010803020104030203" pitchFamily="2" charset="-79"/>
              </a:rPr>
              <a:t>Disadvantages</a:t>
            </a:r>
            <a:endParaRPr lang="en-MY" altLang="en-US" dirty="0" smtClean="0">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12"/>
          </p:nvPr>
        </p:nvSpPr>
        <p:spPr/>
        <p:txBody>
          <a:bodyPr/>
          <a:lstStyle/>
          <a:p>
            <a:fld id="{3473A125-70EC-48CA-A0DC-57109F5DD011}" type="slidenum">
              <a:rPr lang="en-US" smtClean="0"/>
            </a:fld>
            <a:endParaRPr lang="en-US"/>
          </a:p>
        </p:txBody>
      </p:sp>
      <p:sp>
        <p:nvSpPr>
          <p:cNvPr id="5" name="Rectangle 4"/>
          <p:cNvSpPr/>
          <p:nvPr/>
        </p:nvSpPr>
        <p:spPr>
          <a:xfrm>
            <a:off x="6387921" y="772732"/>
            <a:ext cx="5804079" cy="5151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a:p>
        </p:txBody>
      </p:sp>
      <p:graphicFrame>
        <p:nvGraphicFramePr>
          <p:cNvPr id="7" name="Content Placeholder 6"/>
          <p:cNvGraphicFramePr/>
          <p:nvPr>
            <p:ph idx="1"/>
          </p:nvPr>
        </p:nvGraphicFramePr>
        <p:xfrm>
          <a:off x="771525" y="1979930"/>
          <a:ext cx="10067290" cy="4311015"/>
        </p:xfrm>
        <a:graphic>
          <a:graphicData uri="http://schemas.openxmlformats.org/presentationml/2006/ole">
            <mc:AlternateContent xmlns:mc="http://schemas.openxmlformats.org/markup-compatibility/2006">
              <mc:Choice xmlns:v="urn:schemas-microsoft-com:vml" Requires="v">
                <p:oleObj spid="_x0000_s8" name="" r:id="rId1" imgW="6311900" imgH="2940050" progId="Paint.Picture">
                  <p:embed/>
                </p:oleObj>
              </mc:Choice>
              <mc:Fallback>
                <p:oleObj name="" r:id="rId1" imgW="6311900" imgH="2940050" progId="Paint.Picture">
                  <p:embed/>
                  <p:pic>
                    <p:nvPicPr>
                      <p:cNvPr id="0" name="Picture 7"/>
                      <p:cNvPicPr/>
                      <p:nvPr/>
                    </p:nvPicPr>
                    <p:blipFill>
                      <a:blip r:embed="rId2"/>
                      <a:stretch>
                        <a:fillRect/>
                      </a:stretch>
                    </p:blipFill>
                    <p:spPr>
                      <a:xfrm>
                        <a:off x="771525" y="1979930"/>
                        <a:ext cx="10067290" cy="431101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smtClean="0">
                <a:latin typeface="Aharoni" panose="02010803020104030203" pitchFamily="2" charset="-79"/>
                <a:cs typeface="Aharoni" panose="02010803020104030203" pitchFamily="2" charset="-79"/>
              </a:rPr>
              <a:t>User Interface</a:t>
            </a:r>
            <a:endParaRPr lang="en-MY" altLang="en-US" dirty="0" smtClean="0">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12"/>
          </p:nvPr>
        </p:nvSpPr>
        <p:spPr/>
        <p:txBody>
          <a:bodyPr/>
          <a:lstStyle/>
          <a:p>
            <a:fld id="{3473A125-70EC-48CA-A0DC-57109F5DD011}" type="slidenum">
              <a:rPr lang="en-US" smtClean="0"/>
            </a:fld>
            <a:endParaRPr lang="en-US"/>
          </a:p>
        </p:txBody>
      </p:sp>
      <p:sp>
        <p:nvSpPr>
          <p:cNvPr id="5" name="Rectangle 4"/>
          <p:cNvSpPr/>
          <p:nvPr/>
        </p:nvSpPr>
        <p:spPr>
          <a:xfrm>
            <a:off x="6387921" y="772732"/>
            <a:ext cx="5804079" cy="5151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a:p>
        </p:txBody>
      </p:sp>
      <p:graphicFrame>
        <p:nvGraphicFramePr>
          <p:cNvPr id="6" name="Content Placeholder 5"/>
          <p:cNvGraphicFramePr/>
          <p:nvPr>
            <p:ph idx="1"/>
          </p:nvPr>
        </p:nvGraphicFramePr>
        <p:xfrm>
          <a:off x="974725" y="1583055"/>
          <a:ext cx="9843135" cy="5041900"/>
        </p:xfrm>
        <a:graphic>
          <a:graphicData uri="http://schemas.openxmlformats.org/presentationml/2006/ole">
            <mc:AlternateContent xmlns:mc="http://schemas.openxmlformats.org/markup-compatibility/2006">
              <mc:Choice xmlns:v="urn:schemas-microsoft-com:vml" Requires="v">
                <p:oleObj spid="_x0000_s9" name="" r:id="rId1" imgW="7004050" imgH="3625850" progId="Paint.Picture">
                  <p:embed/>
                </p:oleObj>
              </mc:Choice>
              <mc:Fallback>
                <p:oleObj name="" r:id="rId1" imgW="7004050" imgH="3625850" progId="Paint.Picture">
                  <p:embed/>
                  <p:pic>
                    <p:nvPicPr>
                      <p:cNvPr id="0" name="Picture 8"/>
                      <p:cNvPicPr/>
                      <p:nvPr/>
                    </p:nvPicPr>
                    <p:blipFill>
                      <a:blip r:embed="rId2"/>
                      <a:stretch>
                        <a:fillRect/>
                      </a:stretch>
                    </p:blipFill>
                    <p:spPr>
                      <a:xfrm>
                        <a:off x="974725" y="1583055"/>
                        <a:ext cx="9843135" cy="5041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smtClean="0">
                <a:latin typeface="Aharoni" panose="02010803020104030203" pitchFamily="2" charset="-79"/>
                <a:cs typeface="Aharoni" panose="02010803020104030203" pitchFamily="2" charset="-79"/>
              </a:rPr>
              <a:t>User Interface</a:t>
            </a:r>
            <a:endParaRPr lang="en-MY" altLang="en-US" dirty="0" smtClean="0">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12"/>
          </p:nvPr>
        </p:nvSpPr>
        <p:spPr/>
        <p:txBody>
          <a:bodyPr/>
          <a:lstStyle/>
          <a:p>
            <a:fld id="{3473A125-70EC-48CA-A0DC-57109F5DD011}" type="slidenum">
              <a:rPr lang="en-US" smtClean="0"/>
            </a:fld>
            <a:endParaRPr lang="en-US"/>
          </a:p>
        </p:txBody>
      </p:sp>
      <p:sp>
        <p:nvSpPr>
          <p:cNvPr id="5" name="Rectangle 4"/>
          <p:cNvSpPr/>
          <p:nvPr/>
        </p:nvSpPr>
        <p:spPr>
          <a:xfrm>
            <a:off x="6387921" y="772732"/>
            <a:ext cx="5804079" cy="5151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a:p>
        </p:txBody>
      </p:sp>
      <p:graphicFrame>
        <p:nvGraphicFramePr>
          <p:cNvPr id="6" name="Content Placeholder 5"/>
          <p:cNvGraphicFramePr/>
          <p:nvPr>
            <p:ph idx="1"/>
          </p:nvPr>
        </p:nvGraphicFramePr>
        <p:xfrm>
          <a:off x="754380" y="1690370"/>
          <a:ext cx="10240645" cy="4575175"/>
        </p:xfrm>
        <a:graphic>
          <a:graphicData uri="http://schemas.openxmlformats.org/presentationml/2006/ole">
            <mc:AlternateContent xmlns:mc="http://schemas.openxmlformats.org/markup-compatibility/2006">
              <mc:Choice xmlns:v="urn:schemas-microsoft-com:vml" Requires="v">
                <p:oleObj spid="_x0000_s9" name="" r:id="rId1" imgW="7099300" imgH="3340100" progId="Paint.Picture">
                  <p:embed/>
                </p:oleObj>
              </mc:Choice>
              <mc:Fallback>
                <p:oleObj name="" r:id="rId1" imgW="7099300" imgH="3340100" progId="Paint.Picture">
                  <p:embed/>
                  <p:pic>
                    <p:nvPicPr>
                      <p:cNvPr id="0" name="Picture 8"/>
                      <p:cNvPicPr/>
                      <p:nvPr/>
                    </p:nvPicPr>
                    <p:blipFill>
                      <a:blip r:embed="rId2"/>
                      <a:stretch>
                        <a:fillRect/>
                      </a:stretch>
                    </p:blipFill>
                    <p:spPr>
                      <a:xfrm>
                        <a:off x="754380" y="1690370"/>
                        <a:ext cx="10240645" cy="45751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smtClean="0">
                <a:latin typeface="Aharoni" panose="02010803020104030203" pitchFamily="2" charset="-79"/>
                <a:cs typeface="Aharoni" panose="02010803020104030203" pitchFamily="2" charset="-79"/>
              </a:rPr>
              <a:t>Cost and ERP Life</a:t>
            </a:r>
            <a:endParaRPr lang="en-MY" altLang="en-US" dirty="0" smtClean="0">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12"/>
          </p:nvPr>
        </p:nvSpPr>
        <p:spPr/>
        <p:txBody>
          <a:bodyPr/>
          <a:lstStyle/>
          <a:p>
            <a:fld id="{3473A125-70EC-48CA-A0DC-57109F5DD011}" type="slidenum">
              <a:rPr lang="en-US" smtClean="0"/>
            </a:fld>
            <a:endParaRPr lang="en-US"/>
          </a:p>
        </p:txBody>
      </p:sp>
      <p:sp>
        <p:nvSpPr>
          <p:cNvPr id="5" name="Rectangle 4"/>
          <p:cNvSpPr/>
          <p:nvPr/>
        </p:nvSpPr>
        <p:spPr>
          <a:xfrm>
            <a:off x="6387921" y="772732"/>
            <a:ext cx="5804079" cy="5151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a:p>
        </p:txBody>
      </p:sp>
      <p:graphicFrame>
        <p:nvGraphicFramePr>
          <p:cNvPr id="7" name="Content Placeholder 6"/>
          <p:cNvGraphicFramePr/>
          <p:nvPr>
            <p:ph idx="1"/>
          </p:nvPr>
        </p:nvGraphicFramePr>
        <p:xfrm>
          <a:off x="1640840" y="1727200"/>
          <a:ext cx="8056245" cy="4629150"/>
        </p:xfrm>
        <a:graphic>
          <a:graphicData uri="http://schemas.openxmlformats.org/presentationml/2006/ole">
            <mc:AlternateContent xmlns:mc="http://schemas.openxmlformats.org/markup-compatibility/2006">
              <mc:Choice xmlns:v="urn:schemas-microsoft-com:vml" Requires="v">
                <p:oleObj spid="_x0000_s8" name="" r:id="rId1" imgW="4743450" imgH="2508250" progId="Paint.Picture">
                  <p:embed/>
                </p:oleObj>
              </mc:Choice>
              <mc:Fallback>
                <p:oleObj name="" r:id="rId1" imgW="4743450" imgH="2508250" progId="Paint.Picture">
                  <p:embed/>
                  <p:pic>
                    <p:nvPicPr>
                      <p:cNvPr id="0" name="Picture 7"/>
                      <p:cNvPicPr/>
                      <p:nvPr/>
                    </p:nvPicPr>
                    <p:blipFill>
                      <a:blip r:embed="rId2"/>
                      <a:stretch>
                        <a:fillRect/>
                      </a:stretch>
                    </p:blipFill>
                    <p:spPr>
                      <a:xfrm>
                        <a:off x="1640840" y="1727200"/>
                        <a:ext cx="8056245" cy="46291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3382</Words>
  <Application>WPS Presentation</Application>
  <PresentationFormat>Widescreen</PresentationFormat>
  <Paragraphs>214</Paragraphs>
  <Slides>15</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6</vt:i4>
      </vt:variant>
      <vt:variant>
        <vt:lpstr>幻灯片标题</vt:lpstr>
      </vt:variant>
      <vt:variant>
        <vt:i4>15</vt:i4>
      </vt:variant>
    </vt:vector>
  </HeadingPairs>
  <TitlesOfParts>
    <vt:vector size="31" baseType="lpstr">
      <vt:lpstr>Arial</vt:lpstr>
      <vt:lpstr>SimSun</vt:lpstr>
      <vt:lpstr>Wingdings</vt:lpstr>
      <vt:lpstr>Aharoni</vt:lpstr>
      <vt:lpstr>Yu Gothic UI Semibold</vt:lpstr>
      <vt:lpstr>Calibri Light</vt:lpstr>
      <vt:lpstr>Calibri</vt:lpstr>
      <vt:lpstr>Microsoft YaHei</vt:lpstr>
      <vt:lpstr>Arial Unicode MS</vt:lpstr>
      <vt:lpstr>Office Theme</vt:lpstr>
      <vt:lpstr>Paint.Picture</vt:lpstr>
      <vt:lpstr>Paint.Picture</vt:lpstr>
      <vt:lpstr>Paint.Picture</vt:lpstr>
      <vt:lpstr>Paint.Picture</vt:lpstr>
      <vt:lpstr>Paint.Picture</vt:lpstr>
      <vt:lpstr>Paint.Picture</vt:lpstr>
      <vt:lpstr>ERP and Usability</vt:lpstr>
      <vt:lpstr>ERP Definition</vt:lpstr>
      <vt:lpstr>Global market of ERP</vt:lpstr>
      <vt:lpstr>SAP ERP Modules</vt:lpstr>
      <vt:lpstr>Benefits</vt:lpstr>
      <vt:lpstr>Disadvantages</vt:lpstr>
      <vt:lpstr>User Interface</vt:lpstr>
      <vt:lpstr>User Interface</vt:lpstr>
      <vt:lpstr>Cost and ERP Life</vt:lpstr>
      <vt:lpstr>Usability</vt:lpstr>
      <vt:lpstr>PowerPoint 演示文稿</vt:lpstr>
      <vt:lpstr>SUS questionnaire</vt:lpstr>
      <vt:lpstr>SUS Score</vt:lpstr>
      <vt:lpstr>PowerPoint 演示文稿</vt:lpstr>
      <vt:lpstr>SUS Score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ERP and Usability</dc:title>
  <dc:creator/>
  <cp:lastModifiedBy>google1590657718</cp:lastModifiedBy>
  <cp:revision>9</cp:revision>
  <dcterms:created xsi:type="dcterms:W3CDTF">2021-03-23T17:09:00Z</dcterms:created>
  <dcterms:modified xsi:type="dcterms:W3CDTF">2023-09-24T15:03:39Z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B3EF4503A3664292867B3BAC5F2B3689</vt:lpwstr>
  </property>
</Properties>
</file>